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28">
          <p15:clr>
            <a:srgbClr val="A4A3A4"/>
          </p15:clr>
        </p15:guide>
        <p15:guide id="2" orient="horz" pos="488">
          <p15:clr>
            <a:srgbClr val="A4A3A4"/>
          </p15:clr>
        </p15:guide>
        <p15:guide id="3" pos="512">
          <p15:clr>
            <a:srgbClr val="A4A3A4"/>
          </p15:clr>
        </p15:guide>
        <p15:guide id="4" pos="52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24A81F-597A-4503-9A4D-B1BA20D9D6C8}" v="1" dt="2024-12-09T20:14:03.0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40"/>
  </p:normalViewPr>
  <p:slideViewPr>
    <p:cSldViewPr snapToGrid="0">
      <p:cViewPr varScale="1">
        <p:scale>
          <a:sx n="67" d="100"/>
          <a:sy n="67" d="100"/>
        </p:scale>
        <p:origin x="1188" y="44"/>
      </p:cViewPr>
      <p:guideLst>
        <p:guide orient="horz" pos="3928"/>
        <p:guide orient="horz" pos="488"/>
        <p:guide pos="512"/>
        <p:guide pos="52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34590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56120-76D1-DA4F-9F00-A71EE9D026B8}" type="datetimeFigureOut">
              <a:rPr lang="en-US" smtClean="0"/>
              <a:pPr/>
              <a:t>10/15/2025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34F00-B96E-A648-9445-2482D561A9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9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Clique para editar os estilos do texto principal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56120-76D1-DA4F-9F00-A71EE9D026B8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34F00-B96E-A648-9445-2482D561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566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Certificate of Completion" title="Text Box"/>
          <p:cNvSpPr/>
          <p:nvPr/>
        </p:nvSpPr>
        <p:spPr>
          <a:xfrm>
            <a:off x="0" y="1598616"/>
            <a:ext cx="9144000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500" b="1" cap="all" spc="0" dirty="0" err="1">
                <a:ln w="0"/>
                <a:solidFill>
                  <a:srgbClr val="000000"/>
                </a:solidFill>
                <a:effectLst>
                  <a:innerShdw blurRad="63500" dist="50800" dir="16200000">
                    <a:schemeClr val="accent4">
                      <a:lumMod val="75000"/>
                      <a:alpha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Certificado</a:t>
            </a:r>
            <a:r>
              <a:rPr lang="en-US" sz="3500" b="1" cap="all" spc="0" dirty="0">
                <a:ln w="0"/>
                <a:solidFill>
                  <a:srgbClr val="000000"/>
                </a:solidFill>
                <a:effectLst>
                  <a:innerShdw blurRad="63500" dist="50800" dir="16200000">
                    <a:schemeClr val="accent4">
                      <a:lumMod val="75000"/>
                      <a:alpha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3500" b="1" cap="all" spc="0" dirty="0" err="1">
                <a:ln w="0"/>
                <a:solidFill>
                  <a:srgbClr val="000000"/>
                </a:solidFill>
                <a:effectLst>
                  <a:innerShdw blurRad="63500" dist="50800" dir="16200000">
                    <a:schemeClr val="accent4">
                      <a:lumMod val="75000"/>
                      <a:alpha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conclusão</a:t>
            </a:r>
            <a:endParaRPr lang="en-US" sz="3500" b="1" cap="all" spc="0" dirty="0">
              <a:ln w="0"/>
              <a:solidFill>
                <a:srgbClr val="000000"/>
              </a:solidFill>
              <a:effectLst>
                <a:innerShdw blurRad="63500" dist="50800" dir="16200000">
                  <a:schemeClr val="accent4">
                    <a:lumMod val="75000"/>
                    <a:alpha val="50000"/>
                  </a:scheme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6532" y="2216858"/>
            <a:ext cx="7929639" cy="35394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200" dirty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É por este meio atribuído a</a:t>
            </a:r>
          </a:p>
          <a:p>
            <a:pPr algn="ctr">
              <a:spcAft>
                <a:spcPts val="1200"/>
              </a:spcAft>
            </a:pPr>
            <a:r>
              <a:rPr lang="en-US" sz="3000" b="1" dirty="0">
                <a:solidFill>
                  <a:schemeClr val="bg1"/>
                </a:solidFill>
                <a:latin typeface="Lucida Calligraphy"/>
              </a:rPr>
              <a:t>Nome do participante</a:t>
            </a:r>
          </a:p>
          <a:p>
            <a:pPr algn="ctr">
              <a:spcAft>
                <a:spcPts val="600"/>
              </a:spcAft>
            </a:pPr>
            <a:r>
              <a:rPr lang="en-US" sz="1200" dirty="0" err="1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em</a:t>
            </a:r>
            <a:r>
              <a:rPr lang="en-US" sz="1200" dirty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 reconhecimento da conclusão com êxito do</a:t>
            </a:r>
          </a:p>
          <a:p>
            <a:pPr algn="ctr">
              <a:spcAft>
                <a:spcPts val="600"/>
              </a:spcAft>
            </a:pPr>
            <a:r>
              <a:rPr lang="en-US" sz="2500" b="1" dirty="0">
                <a:solidFill>
                  <a:srgbClr val="000000"/>
                </a:solidFill>
                <a:latin typeface="Arial "/>
                <a:cs typeface="Arial "/>
              </a:rPr>
              <a:t>Programa de Formação em </a:t>
            </a:r>
            <a:r>
              <a:rPr lang="en-US" sz="2500" b="1" dirty="0" err="1">
                <a:solidFill>
                  <a:srgbClr val="000000"/>
                </a:solidFill>
                <a:latin typeface="Arial "/>
                <a:cs typeface="Arial "/>
              </a:rPr>
              <a:t>Epidemiologia</a:t>
            </a:r>
            <a:r>
              <a:rPr lang="en-US" sz="2500" b="1" dirty="0">
                <a:solidFill>
                  <a:srgbClr val="000000"/>
                </a:solidFill>
                <a:latin typeface="Arial "/>
                <a:cs typeface="Arial "/>
              </a:rPr>
              <a:t>             de Campo</a:t>
            </a:r>
          </a:p>
          <a:p>
            <a:pPr algn="ctr">
              <a:spcBef>
                <a:spcPts val="600"/>
              </a:spcBef>
              <a:spcAft>
                <a:spcPts val="1200"/>
              </a:spcAft>
            </a:pPr>
            <a:r>
              <a:rPr lang="en-US" sz="3200" b="1" dirty="0">
                <a:solidFill>
                  <a:srgbClr val="009639"/>
                </a:solidFill>
                <a:latin typeface="Arial"/>
                <a:cs typeface="Arial"/>
              </a:rPr>
              <a:t> FETP-Frontline 3.0</a:t>
            </a:r>
            <a:endParaRPr lang="en-US" sz="3200" b="1" cap="all" dirty="0">
              <a:solidFill>
                <a:srgbClr val="00963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1200"/>
              </a:spcAft>
            </a:pPr>
            <a:r>
              <a:rPr lang="en-US" sz="1200" b="1" dirty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&lt;Data de início&gt; a &lt;Data de fim&gt; </a:t>
            </a:r>
            <a:br>
              <a:rPr lang="en-US" sz="1200" dirty="0">
                <a:latin typeface="Arial"/>
                <a:cs typeface="Arial"/>
              </a:rPr>
            </a:br>
            <a:br>
              <a:rPr lang="en-US" sz="1200" dirty="0">
                <a:latin typeface="Arial"/>
                <a:cs typeface="Arial"/>
              </a:rPr>
            </a:br>
            <a:r>
              <a:rPr lang="en-US" sz="1200" dirty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Este certificado é concedido pelo Ministério da Saúde, &lt;País&gt;</a:t>
            </a:r>
            <a:br>
              <a:rPr lang="en-US" sz="1200" dirty="0">
                <a:latin typeface="Arial"/>
                <a:cs typeface="Arial"/>
              </a:rPr>
            </a:br>
            <a:r>
              <a:rPr lang="en-US" sz="1200" dirty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e pelos Centros de Controle e Prevenção de Doenças dos EUA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20001" y="5987141"/>
            <a:ext cx="2079247" cy="6001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100" dirty="0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&lt;</a:t>
            </a:r>
            <a:r>
              <a:rPr lang="en-US" sz="1100" b="1" dirty="0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Nome do </a:t>
            </a:r>
            <a:r>
              <a:rPr lang="en-US" sz="1100" b="1" dirty="0" err="1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diretor</a:t>
            </a:r>
            <a:r>
              <a:rPr lang="en-US" sz="1100" b="1" dirty="0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 do </a:t>
            </a:r>
            <a:r>
              <a:rPr lang="en-US" sz="1100" b="1" dirty="0" err="1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país</a:t>
            </a:r>
            <a:r>
              <a:rPr lang="en-US" sz="1100" dirty="0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&gt;</a:t>
            </a:r>
          </a:p>
          <a:p>
            <a:r>
              <a:rPr lang="en-US" sz="1100" dirty="0" err="1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Centros</a:t>
            </a:r>
            <a:r>
              <a:rPr lang="en-US" sz="11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100" dirty="0" err="1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Doenças</a:t>
            </a:r>
            <a:r>
              <a:rPr lang="en-US" sz="11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dos EUA </a:t>
            </a:r>
          </a:p>
          <a:p>
            <a:r>
              <a:rPr lang="en-US" sz="1100" dirty="0" err="1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Controlo</a:t>
            </a:r>
            <a:r>
              <a:rPr lang="en-US" sz="11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sz="1100" dirty="0" err="1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Prevenção</a:t>
            </a:r>
            <a:endParaRPr lang="en-US" sz="1100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7065" y="5987141"/>
            <a:ext cx="1778732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100" dirty="0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&lt;</a:t>
            </a:r>
            <a:r>
              <a:rPr lang="en-US" sz="1100" b="1" dirty="0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Nome do </a:t>
            </a:r>
            <a:r>
              <a:rPr lang="en-US" sz="1100" b="1" dirty="0" err="1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funcionário</a:t>
            </a:r>
            <a:r>
              <a:rPr lang="en-US" sz="1100" b="1" dirty="0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 do </a:t>
            </a:r>
            <a:r>
              <a:rPr lang="en-US" sz="1100" b="1" dirty="0" err="1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Ministério</a:t>
            </a:r>
            <a:r>
              <a:rPr lang="en-US" sz="1100" dirty="0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&gt;</a:t>
            </a:r>
          </a:p>
          <a:p>
            <a:r>
              <a:rPr lang="en-US" sz="1100" dirty="0" err="1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Ministério</a:t>
            </a:r>
            <a:r>
              <a:rPr lang="en-US" sz="1100" dirty="0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 da </a:t>
            </a:r>
            <a:r>
              <a:rPr lang="en-US" sz="1100" dirty="0" err="1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Saúde</a:t>
            </a:r>
            <a:endParaRPr lang="en-US" sz="1100" dirty="0">
              <a:solidFill>
                <a:schemeClr val="accent4">
                  <a:lumMod val="50000"/>
                </a:schemeClr>
              </a:solidFill>
              <a:latin typeface="Arial"/>
              <a:cs typeface="Arial"/>
            </a:endParaRPr>
          </a:p>
          <a:p>
            <a:r>
              <a:rPr lang="en-US" sz="1100" dirty="0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&lt;Nome do </a:t>
            </a:r>
            <a:r>
              <a:rPr lang="en-US" sz="1100" dirty="0" err="1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país</a:t>
            </a:r>
            <a:r>
              <a:rPr lang="en-US" sz="1100" dirty="0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&gt;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99698" y="6024174"/>
            <a:ext cx="1253430" cy="646331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Inserir o </a:t>
            </a:r>
            <a:r>
              <a:rPr lang="en-US" sz="1200" dirty="0" err="1">
                <a:solidFill>
                  <a:schemeClr val="accent3">
                    <a:lumMod val="75000"/>
                  </a:schemeClr>
                </a:solidFill>
              </a:rPr>
              <a:t>logotipo</a:t>
            </a:r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 do Ministério da Saúde do país</a:t>
            </a:r>
          </a:p>
        </p:txBody>
      </p:sp>
      <p:cxnSp>
        <p:nvCxnSpPr>
          <p:cNvPr id="14" name="Straight Connector 13" descr="Image of a straight connector. " title="Graphic"/>
          <p:cNvCxnSpPr/>
          <p:nvPr/>
        </p:nvCxnSpPr>
        <p:spPr>
          <a:xfrm>
            <a:off x="707064" y="5949041"/>
            <a:ext cx="3657600" cy="1588"/>
          </a:xfrm>
          <a:prstGeom prst="line">
            <a:avLst/>
          </a:prstGeom>
          <a:ln w="6350" cap="flat" cmpd="sng" algn="ctr">
            <a:solidFill>
              <a:schemeClr val="accent4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 descr="Image of a straight connector. " title="Graphic"/>
          <p:cNvCxnSpPr/>
          <p:nvPr/>
        </p:nvCxnSpPr>
        <p:spPr>
          <a:xfrm>
            <a:off x="4821864" y="5947453"/>
            <a:ext cx="3657600" cy="1588"/>
          </a:xfrm>
          <a:prstGeom prst="line">
            <a:avLst/>
          </a:prstGeom>
          <a:ln w="6350" cap="flat" cmpd="sng" algn="ctr">
            <a:solidFill>
              <a:schemeClr val="accent4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 descr="Image of a straight connector." title="Graphic"/>
          <p:cNvCxnSpPr/>
          <p:nvPr/>
        </p:nvCxnSpPr>
        <p:spPr>
          <a:xfrm>
            <a:off x="707064" y="1531054"/>
            <a:ext cx="7772400" cy="1588"/>
          </a:xfrm>
          <a:prstGeom prst="line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64" y="522325"/>
            <a:ext cx="2119053" cy="93399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65EACB1-C98B-A63C-DF42-721292A193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150" y="6023545"/>
            <a:ext cx="885853" cy="561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69636"/>
      </p:ext>
    </p:extLst>
  </p:cSld>
  <p:clrMapOvr>
    <a:masterClrMapping/>
  </p:clrMapOvr>
</p:sld>
</file>

<file path=ppt/theme/theme1.xml><?xml version="1.0" encoding="utf-8"?>
<a:theme xmlns:a="http://schemas.openxmlformats.org/drawingml/2006/main" name="FETP (4)">
  <a:themeElements>
    <a:clrScheme name="FETP">
      <a:dk1>
        <a:srgbClr val="78BE20"/>
      </a:dk1>
      <a:lt1>
        <a:srgbClr val="009639"/>
      </a:lt1>
      <a:dk2>
        <a:srgbClr val="FF9E1B"/>
      </a:dk2>
      <a:lt2>
        <a:srgbClr val="A9431E"/>
      </a:lt2>
      <a:accent1>
        <a:srgbClr val="69B3E7"/>
      </a:accent1>
      <a:accent2>
        <a:srgbClr val="004B87"/>
      </a:accent2>
      <a:accent3>
        <a:srgbClr val="BDC5CB"/>
      </a:accent3>
      <a:accent4>
        <a:srgbClr val="768692"/>
      </a:accent4>
      <a:accent5>
        <a:srgbClr val="000000"/>
      </a:accent5>
      <a:accent6>
        <a:srgbClr val="FFFFFF"/>
      </a:accent6>
      <a:hlink>
        <a:srgbClr val="000000"/>
      </a:hlink>
      <a:folHlink>
        <a:srgbClr val="FFFFFF"/>
      </a:folHlink>
    </a:clrScheme>
    <a:fontScheme name="FETP">
      <a:majorFont>
        <a:latin typeface="Arial Bold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1cec4caab88798aa6c527385697c2251">
  <xsd:schema xmlns:xsd="http://www.w3.org/2001/XMLSchema" xmlns:xs="http://www.w3.org/2001/XMLSchema" xmlns:p="http://schemas.microsoft.com/office/2006/metadata/properties" xmlns:ns2="52ff0146-47b4-4d51-8c1c-03266fcd63a2" xmlns:ns3="cd03f174-a395-49eb-8ee9-8d943e22f40d" targetNamespace="http://schemas.microsoft.com/office/2006/metadata/properties" ma:root="true" ma:fieldsID="2ae390c631a92185dce381efc91d733f" ns2:_="" ns3:_=""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ForReferenc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353dbe8-8260-4ccf-8219-3d2995e6fa1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ForReference" ma:index="24" nillable="true" ma:displayName="For Reference" ma:default="0" ma:description="Yes/No if this file is important to understand the context and history of ZFETP." ma:format="Dropdown" ma:internalName="ForReference">
      <xsd:simpleType>
        <xsd:restriction base="dms:Boolean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d37e551-fb76-4f25-8c56-d73644bbf5a5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2ff0146-47b4-4d51-8c1c-03266fcd63a2">
      <Terms xmlns="http://schemas.microsoft.com/office/infopath/2007/PartnerControls"/>
    </lcf76f155ced4ddcb4097134ff3c332f>
    <TaxCatchAll xmlns="cd03f174-a395-49eb-8ee9-8d943e22f40d" xsi:nil="true"/>
    <ForReference xmlns="52ff0146-47b4-4d51-8c1c-03266fcd63a2">false</ForReference>
  </documentManagement>
</p:properties>
</file>

<file path=customXml/itemProps1.xml><?xml version="1.0" encoding="utf-8"?>
<ds:datastoreItem xmlns:ds="http://schemas.openxmlformats.org/officeDocument/2006/customXml" ds:itemID="{AC3F8570-AB8B-4994-B19B-E8F25483C794}"/>
</file>

<file path=customXml/itemProps2.xml><?xml version="1.0" encoding="utf-8"?>
<ds:datastoreItem xmlns:ds="http://schemas.openxmlformats.org/officeDocument/2006/customXml" ds:itemID="{5F60CF55-F53F-4D6B-8148-41A4244739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EBAF07-8A08-47C4-B0DE-88C2EF0E0299}">
  <ds:schemaRefs>
    <ds:schemaRef ds:uri="http://purl.org/dc/dcmitype/"/>
    <ds:schemaRef ds:uri="http://purl.org/dc/terms/"/>
    <ds:schemaRef ds:uri="cd03f174-a395-49eb-8ee9-8d943e22f40d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52ff0146-47b4-4d51-8c1c-03266fcd63a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FETP (4).thmx</Template>
  <TotalTime>24</TotalTime>
  <Words>105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</vt:lpstr>
      <vt:lpstr>Arial Bold</vt:lpstr>
      <vt:lpstr>Lucida Calligraphy</vt:lpstr>
      <vt:lpstr>Times New Roman</vt:lpstr>
      <vt:lpstr>FETP (4)</vt:lpstr>
      <vt:lpstr>PowerPoint Presentation</vt:lpstr>
    </vt:vector>
  </TitlesOfParts>
  <Company>jsi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 Moore</dc:creator>
  <cp:keywords>, docId:15DFC69FF81AB6C2125F1D8A9BFA29ED</cp:keywords>
  <cp:lastModifiedBy>Gallagher, Darby (CDC/GHC/DGHP)</cp:lastModifiedBy>
  <cp:revision>7</cp:revision>
  <dcterms:created xsi:type="dcterms:W3CDTF">2017-05-24T15:49:13Z</dcterms:created>
  <dcterms:modified xsi:type="dcterms:W3CDTF">2025-10-15T19:57:59Z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0x010100BB263BB87ED693489DF545C68D111AB5</vt:lpwstr>
  </property>
  <property fmtid="{D5CDD505-2E9C-101B-9397-08002B2CF9AE}" pid="3" name="MSIP_Label_8af03ff0-41c5-4c41-b55e-fabb8fae94be_Enabled">
    <vt:lpwstr>true</vt:lpwstr>
  </property>
  <property fmtid="{D5CDD505-2E9C-101B-9397-08002B2CF9AE}" pid="4" name="MSIP_Label_8af03ff0-41c5-4c41-b55e-fabb8fae94be_SetDate">
    <vt:lpwstr>2024-11-12T17:20:51Z</vt:lpwstr>
  </property>
  <property fmtid="{D5CDD505-2E9C-101B-9397-08002B2CF9AE}" pid="5" name="MSIP_Label_8af03ff0-41c5-4c41-b55e-fabb8fae94be_Method">
    <vt:lpwstr>Privileged</vt:lpwstr>
  </property>
  <property fmtid="{D5CDD505-2E9C-101B-9397-08002B2CF9AE}" pid="6" name="MSIP_Label_8af03ff0-41c5-4c41-b55e-fabb8fae94be_Name">
    <vt:lpwstr>8af03ff0-41c5-4c41-b55e-fabb8fae94be</vt:lpwstr>
  </property>
  <property fmtid="{D5CDD505-2E9C-101B-9397-08002B2CF9AE}" pid="7" name="MSIP_Label_8af03ff0-41c5-4c41-b55e-fabb8fae94be_SiteId">
    <vt:lpwstr>9ce70869-60db-44fd-abe8-d2767077fc8f</vt:lpwstr>
  </property>
  <property fmtid="{D5CDD505-2E9C-101B-9397-08002B2CF9AE}" pid="8" name="MSIP_Label_8af03ff0-41c5-4c41-b55e-fabb8fae94be_ActionId">
    <vt:lpwstr>feb3f705-7e4c-4840-8d11-ae8e920d966a</vt:lpwstr>
  </property>
  <property fmtid="{D5CDD505-2E9C-101B-9397-08002B2CF9AE}" pid="9" name="MSIP_Label_8af03ff0-41c5-4c41-b55e-fabb8fae94be_ContentBits">
    <vt:lpwstr>0</vt:lpwstr>
  </property>
  <property fmtid="{D5CDD505-2E9C-101B-9397-08002B2CF9AE}" pid="10" name="MediaServiceImageTags">
    <vt:lpwstr/>
  </property>
</Properties>
</file>